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0" r:id="rId4"/>
    <p:sldId id="264" r:id="rId5"/>
    <p:sldId id="265" r:id="rId6"/>
    <p:sldId id="266" r:id="rId7"/>
    <p:sldId id="262" r:id="rId8"/>
    <p:sldId id="267" r:id="rId9"/>
    <p:sldId id="2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04" autoAdjust="0"/>
    <p:restoredTop sz="94660"/>
  </p:normalViewPr>
  <p:slideViewPr>
    <p:cSldViewPr snapToGrid="0">
      <p:cViewPr varScale="1">
        <p:scale>
          <a:sx n="64" d="100"/>
          <a:sy n="64" d="100"/>
        </p:scale>
        <p:origin x="99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48D47-83DE-4406-AAF7-823C09BAA6F2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BBB05-5C59-4F35-9245-09C99BD5A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23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BBB05-5C59-4F35-9245-09C99BD5A9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2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8A4F7-2245-46EA-8C3F-B4A2A4FF16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2E00FD-FA4E-4056-A38C-6DE21EEF9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67122-C1BD-496D-867F-DF6979ECC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35FA2-D6F2-4AEC-8F93-FF768063C3A4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6FDDD-0BF3-469E-B2DE-7404D1759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1ACE2E-8CCA-4ED8-A31E-81F45F68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B268-DF60-49F2-9A93-1CDD0433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916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57EAB-90B8-465A-9E0E-3248E4C2A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902AB2-9FA3-403D-BB80-FB5149A45A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237CF6-2653-4FC6-A30D-6EFFDFE1B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35FA2-D6F2-4AEC-8F93-FF768063C3A4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F37B4-D479-445E-A4BA-AEC1B5EA2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AF5F3-E6B7-4489-91F3-3BE1B14C1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B268-DF60-49F2-9A93-1CDD0433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19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79EAD8-22F4-4C73-9B9A-E22C79C0BC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7B3656-D0EC-4206-93D1-E61BCBE0B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198A5C-92DB-4A0D-BCE3-11CB04235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35FA2-D6F2-4AEC-8F93-FF768063C3A4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1C008-0076-4770-9931-E3B4AD765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9D23F-EF63-458A-AB76-0A9D14B72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B268-DF60-49F2-9A93-1CDD0433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782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C8FA6-C8BE-49EF-B434-1F46237B2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A5418-B61A-4ABB-8CA4-5D018DD9F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A11CD-1613-40C5-B186-6CEC069A7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35FA2-D6F2-4AEC-8F93-FF768063C3A4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265CF-FF6C-4A1F-84F4-8EEF689FF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29590-EB50-46E4-9819-3BEB946E5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B268-DF60-49F2-9A93-1CDD0433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540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56E71-BADB-4D44-A7BF-45F40B2A3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172F62-B673-4B5C-B398-0C040A4F8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BF9096-F03E-45E6-BAF8-C255BB71C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35FA2-D6F2-4AEC-8F93-FF768063C3A4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E037A-A960-42CC-838C-49B9E1916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DBD46-E774-4107-9AAF-C68F906B0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B268-DF60-49F2-9A93-1CDD0433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159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C5F1D-3025-4939-9BC1-4A36A60F7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0CEE5-28BF-43BE-8FB2-D5F071FDFB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BC15CA-CE30-48FF-89A4-FA4165C12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92FC26-2E24-4C8E-961E-0A9228109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35FA2-D6F2-4AEC-8F93-FF768063C3A4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98C035-767F-4136-9810-149949F1F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5BCCB2-F02A-4F06-9D1E-E5BAA329E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B268-DF60-49F2-9A93-1CDD0433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637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A09D5-EEFD-4ECD-86BE-6857939AE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8E3E9A-8D5D-4964-945E-C088A20FE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0C90FE-78A7-469A-AAE3-359C877848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7D07DA-A36D-4B59-907D-C981DEA645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E69704-1246-4D77-8D27-032F47C23B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FA9FC2-B1BA-492C-8C0F-6B58558E7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35FA2-D6F2-4AEC-8F93-FF768063C3A4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40ED86-528A-46DA-A3A4-6A774377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A5F371-06E7-44C5-A21D-2B48D4FD4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B268-DF60-49F2-9A93-1CDD0433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411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50EE0-97E7-4E35-8326-B7C050C43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7E1EB9-B237-43A2-B4B0-A38399CD5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35FA2-D6F2-4AEC-8F93-FF768063C3A4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0E6169-006B-4CC9-AD52-FB0DE604E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A50C8D-2F7D-4CA2-86ED-AA1141B65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B268-DF60-49F2-9A93-1CDD0433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852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4EF1D-855A-4DD9-B48C-F22452694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35FA2-D6F2-4AEC-8F93-FF768063C3A4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0DF680-FCC5-4AD1-AA0B-029710E15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3F4D2B-E48F-475E-8CAF-6CE6A2B64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B268-DF60-49F2-9A93-1CDD0433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912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DD4D7-304C-4523-A7B1-EBDE29B88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75B0E-2DB0-475F-BD24-957B21587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FC99DF-CFCD-45D5-B609-ABB7591BAE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EBC4E7-6414-41BA-997C-DDD5D6A52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35FA2-D6F2-4AEC-8F93-FF768063C3A4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5181C9-F015-4424-9701-3F7093A13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43E087-A149-4B2F-B8A7-DD52438D1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B268-DF60-49F2-9A93-1CDD0433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45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B924F-4754-4878-93E5-AA6442A38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0BB21C-C042-42A3-A2EA-5995DBAC5E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624A52-0028-4726-AA3B-DCD64268F7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7DA052-7771-480B-9C11-09B42E06E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35FA2-D6F2-4AEC-8F93-FF768063C3A4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F1688E-BEA4-4B5D-967B-7F72156E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BF8933-BFE2-40AF-8C54-154F6F43E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B268-DF60-49F2-9A93-1CDD0433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20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000">
              <a:schemeClr val="bg1"/>
            </a:gs>
            <a:gs pos="75000">
              <a:schemeClr val="bg1"/>
            </a:gs>
            <a:gs pos="17000">
              <a:schemeClr val="accent4">
                <a:lumMod val="0"/>
                <a:lumOff val="100000"/>
              </a:schemeClr>
            </a:gs>
            <a:gs pos="100000">
              <a:schemeClr val="accent4"/>
            </a:gs>
            <a:gs pos="76000">
              <a:schemeClr val="bg1"/>
            </a:gs>
            <a:gs pos="17000">
              <a:schemeClr val="accent4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F0122A-944F-44B5-9EB6-CC5D06C9E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F8B82A-852B-4B74-A477-C9750E522A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BCCEAD-DD6A-4B13-84AB-94AC04C8EC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35FA2-D6F2-4AEC-8F93-FF768063C3A4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54E20-A0A3-4278-ABD6-B2645967EE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90E56-A27D-44E1-92B4-1ED5B59930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8B268-DF60-49F2-9A93-1CDD0433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53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chemeClr val="bg1"/>
            </a:gs>
            <a:gs pos="100000">
              <a:schemeClr val="tx1"/>
            </a:gs>
            <a:gs pos="51000">
              <a:schemeClr val="accent4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4CC6C20-9AB1-41D6-BBBB-D1419B91F7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7137" y="1696512"/>
            <a:ext cx="7197726" cy="2403461"/>
          </a:xfrm>
        </p:spPr>
        <p:txBody>
          <a:bodyPr>
            <a:normAutofit/>
          </a:bodyPr>
          <a:lstStyle/>
          <a:p>
            <a:pPr algn="ctr"/>
            <a:r>
              <a:rPr lang="en-US" sz="4900" dirty="0"/>
              <a:t>ESTIMATING ETA EARTH:</a:t>
            </a:r>
            <a:br>
              <a:rPr lang="en-US" sz="4900" dirty="0"/>
            </a:br>
            <a:br>
              <a:rPr lang="en-US" sz="1800" dirty="0"/>
            </a:br>
            <a:r>
              <a:rPr lang="en-US" sz="3100" dirty="0"/>
              <a:t>The Fraction of Stars with Earth-sized Planets in the Habitable Zone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CB0970-BE11-40C9-91C8-2D4325F9F896}"/>
              </a:ext>
            </a:extLst>
          </p:cNvPr>
          <p:cNvSpPr txBox="1"/>
          <p:nvPr/>
        </p:nvSpPr>
        <p:spPr>
          <a:xfrm>
            <a:off x="3513221" y="3848999"/>
            <a:ext cx="571099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Hannah Ambrose    Mentor: Dr. Gijs Mulders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8C8832-6E40-47C1-8B6D-01A77D242885}"/>
              </a:ext>
            </a:extLst>
          </p:cNvPr>
          <p:cNvSpPr txBox="1"/>
          <p:nvPr/>
        </p:nvSpPr>
        <p:spPr>
          <a:xfrm>
            <a:off x="2912170" y="6264541"/>
            <a:ext cx="800039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Arizona Space Grant Symposium   April 14</a:t>
            </a:r>
            <a:r>
              <a:rPr lang="en-US" sz="2400" baseline="30000" dirty="0">
                <a:latin typeface="+mj-lt"/>
              </a:rPr>
              <a:t>th</a:t>
            </a:r>
            <a:r>
              <a:rPr lang="en-US" sz="2400" dirty="0">
                <a:latin typeface="+mj-lt"/>
              </a:rPr>
              <a:t>, 2018</a:t>
            </a:r>
          </a:p>
        </p:txBody>
      </p:sp>
      <p:pic>
        <p:nvPicPr>
          <p:cNvPr id="7" name="Picture 6" descr="C:\Users\heha2\Downloads\spacegrant\sg logo.jpg">
            <a:extLst>
              <a:ext uri="{FF2B5EF4-FFF2-40B4-BE49-F238E27FC236}">
                <a16:creationId xmlns:a16="http://schemas.microsoft.com/office/drawing/2014/main" id="{934B1760-788C-4044-B49E-86F9BD6426B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8" r="10258"/>
          <a:stretch/>
        </p:blipFill>
        <p:spPr bwMode="auto">
          <a:xfrm>
            <a:off x="10684042" y="4780547"/>
            <a:ext cx="1395662" cy="1990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heha2\Downloads\spacegrant\UA logo.png">
            <a:extLst>
              <a:ext uri="{FF2B5EF4-FFF2-40B4-BE49-F238E27FC236}">
                <a16:creationId xmlns:a16="http://schemas.microsoft.com/office/drawing/2014/main" id="{CAB2520E-179D-46F2-8AF0-04F99044500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7" y="4957011"/>
            <a:ext cx="1795446" cy="1805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heha2\Downloads\spacegrant\nasa logo.png">
            <a:extLst>
              <a:ext uri="{FF2B5EF4-FFF2-40B4-BE49-F238E27FC236}">
                <a16:creationId xmlns:a16="http://schemas.microsoft.com/office/drawing/2014/main" id="{3AFDB709-668B-43E5-BA8B-A6BB516BFCD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29" y="123781"/>
            <a:ext cx="1795446" cy="159199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D87C9AF-9728-4CA2-91F3-F64A7A721776}"/>
              </a:ext>
            </a:extLst>
          </p:cNvPr>
          <p:cNvSpPr/>
          <p:nvPr/>
        </p:nvSpPr>
        <p:spPr>
          <a:xfrm>
            <a:off x="9731496" y="123781"/>
            <a:ext cx="2334275" cy="15322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C5E67BB-8BD5-4CDB-93B4-70AF977C09A5}"/>
              </a:ext>
            </a:extLst>
          </p:cNvPr>
          <p:cNvGrpSpPr/>
          <p:nvPr/>
        </p:nvGrpSpPr>
        <p:grpSpPr>
          <a:xfrm>
            <a:off x="9745429" y="123781"/>
            <a:ext cx="2334275" cy="1591994"/>
            <a:chOff x="9731496" y="123781"/>
            <a:chExt cx="2334275" cy="1591994"/>
          </a:xfrm>
        </p:grpSpPr>
        <p:pic>
          <p:nvPicPr>
            <p:cNvPr id="11" name="Picture 2" descr="https://www.lpl.arizona.edu/sites/all/themes/ua_zen_lpl/logo_footer.png">
              <a:extLst>
                <a:ext uri="{FF2B5EF4-FFF2-40B4-BE49-F238E27FC236}">
                  <a16:creationId xmlns:a16="http://schemas.microsoft.com/office/drawing/2014/main" id="{0EF8A223-1372-4826-85AB-77288257E15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585"/>
            <a:stretch/>
          </p:blipFill>
          <p:spPr bwMode="auto">
            <a:xfrm>
              <a:off x="9892798" y="123781"/>
              <a:ext cx="1995219" cy="1081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s://www.lpl.arizona.edu/sites/all/themes/ua_zen_lpl/logo_footer.png">
              <a:extLst>
                <a:ext uri="{FF2B5EF4-FFF2-40B4-BE49-F238E27FC236}">
                  <a16:creationId xmlns:a16="http://schemas.microsoft.com/office/drawing/2014/main" id="{0A5D34D9-04C9-4FB0-B19D-691444430DC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99"/>
            <a:stretch/>
          </p:blipFill>
          <p:spPr bwMode="auto">
            <a:xfrm>
              <a:off x="9731496" y="1194408"/>
              <a:ext cx="2334275" cy="521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31363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000">
              <a:schemeClr val="bg1"/>
            </a:gs>
            <a:gs pos="75000">
              <a:schemeClr val="bg1"/>
            </a:gs>
            <a:gs pos="17000">
              <a:schemeClr val="accent4">
                <a:lumMod val="0"/>
                <a:lumOff val="100000"/>
              </a:schemeClr>
            </a:gs>
            <a:gs pos="100000">
              <a:schemeClr val="accent4"/>
            </a:gs>
            <a:gs pos="17000">
              <a:schemeClr val="accent4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5CFC3-3901-4EB6-B1B4-5268DDC66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170328-B4F4-4198-B237-70BC1D3EFF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3462495" cy="4869181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dirty="0"/>
                  <a:t>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Earth</m:t>
                        </m:r>
                      </m:sub>
                    </m:sSub>
                    <m:r>
                      <a:rPr lang="en-US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u="sng" dirty="0"/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𝛈</m:t>
                        </m:r>
                      </m:e>
                      <m:sub>
                        <m:r>
                          <a:rPr lang="en-US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𝐄𝐚𝐫𝐭𝐡</m:t>
                        </m:r>
                      </m:sub>
                    </m:sSub>
                    <m:r>
                      <a:rPr lang="en-US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 Fraction Earth-like planets in habitable zone</a:t>
                </a:r>
              </a:p>
              <a:p>
                <a:pPr lvl="1"/>
                <a:r>
                  <a:rPr lang="en-US" b="1" dirty="0"/>
                  <a:t>Earth-like</a:t>
                </a:r>
                <a:r>
                  <a:rPr lang="en-US" dirty="0"/>
                  <a:t>: Terrestrial planets, radii 0.55-1.6 </a:t>
                </a:r>
                <a:r>
                  <a:rPr lang="en-US" dirty="0" err="1"/>
                  <a:t>R</a:t>
                </a:r>
                <a:r>
                  <a:rPr lang="en-US" baseline="-25000" dirty="0" err="1"/>
                  <a:t>Earth</a:t>
                </a:r>
                <a:endParaRPr lang="en-US" dirty="0"/>
              </a:p>
              <a:p>
                <a:pPr lvl="1"/>
                <a:r>
                  <a:rPr lang="en-US" b="1" dirty="0"/>
                  <a:t>Habitable zone</a:t>
                </a:r>
                <a:r>
                  <a:rPr lang="en-US" dirty="0"/>
                  <a:t>: Region within which a planet may host liquid water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170328-B4F4-4198-B237-70BC1D3EFF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3462495" cy="4869181"/>
              </a:xfrm>
              <a:blipFill>
                <a:blip r:embed="rId2"/>
                <a:stretch>
                  <a:fillRect l="-3175" t="-1126" r="-2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413AD135-506C-4AFB-B3D6-C24F43CF1E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810" y="1825625"/>
            <a:ext cx="7389103" cy="4335656"/>
          </a:xfrm>
          <a:prstGeom prst="rect">
            <a:avLst/>
          </a:prstGeom>
        </p:spPr>
      </p:pic>
      <p:pic>
        <p:nvPicPr>
          <p:cNvPr id="7" name="Picture 6" descr="C:\Users\heha2\Downloads\spacegrant\sg logo2.jpg">
            <a:extLst>
              <a:ext uri="{FF2B5EF4-FFF2-40B4-BE49-F238E27FC236}">
                <a16:creationId xmlns:a16="http://schemas.microsoft.com/office/drawing/2014/main" id="{F4DB34CA-67C3-4857-BC40-690DF680DA4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042" y="5285434"/>
            <a:ext cx="1056389" cy="14093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7848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DB1C1-B7A1-4C3C-AE72-D21406480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ACA62-1D57-4FFE-A2D9-92BC3EE39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Kepler DR-25</a:t>
            </a:r>
          </a:p>
          <a:p>
            <a:pPr lvl="1"/>
            <a:r>
              <a:rPr lang="en-US" dirty="0"/>
              <a:t>Collected by Kepler Space Telescope</a:t>
            </a:r>
          </a:p>
          <a:p>
            <a:pPr lvl="1"/>
            <a:r>
              <a:rPr lang="en-US" dirty="0"/>
              <a:t>Most recent release, over 9,000 objects</a:t>
            </a:r>
          </a:p>
          <a:p>
            <a:pPr lvl="1"/>
            <a:r>
              <a:rPr lang="en-US" dirty="0"/>
              <a:t>“Score” value included</a:t>
            </a:r>
          </a:p>
          <a:p>
            <a:pPr lvl="1"/>
            <a:r>
              <a:rPr lang="en-US" dirty="0"/>
              <a:t>“the recommended catalog for estimating planet occurrence rates” –NASA</a:t>
            </a:r>
          </a:p>
          <a:p>
            <a:endParaRPr lang="en-US" dirty="0"/>
          </a:p>
        </p:txBody>
      </p:sp>
      <p:pic>
        <p:nvPicPr>
          <p:cNvPr id="5" name="Picture 4" descr="C:\Users\heha2\Downloads\spacegrant\sg logo2.jpg">
            <a:extLst>
              <a:ext uri="{FF2B5EF4-FFF2-40B4-BE49-F238E27FC236}">
                <a16:creationId xmlns:a16="http://schemas.microsoft.com/office/drawing/2014/main" id="{466FB6C1-62BD-4370-8BD3-9B3F7DEBE27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042" y="5285434"/>
            <a:ext cx="1056389" cy="1409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2A3DFC-2853-4FA9-A419-701736870C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179" y="3944085"/>
            <a:ext cx="4449641" cy="24917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91D0D1-6A4F-4D60-8D5A-606DAD645520}"/>
              </a:ext>
            </a:extLst>
          </p:cNvPr>
          <p:cNvSpPr txBox="1"/>
          <p:nvPr/>
        </p:nvSpPr>
        <p:spPr>
          <a:xfrm>
            <a:off x="6863024" y="6435884"/>
            <a:ext cx="1537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Image: NASA/JPL</a:t>
            </a:r>
          </a:p>
        </p:txBody>
      </p:sp>
    </p:spTree>
    <p:extLst>
      <p:ext uri="{BB962C8B-B14F-4D97-AF65-F5344CB8AC3E}">
        <p14:creationId xmlns:p14="http://schemas.microsoft.com/office/powerpoint/2010/main" val="1082165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90974-002E-4ACC-87AF-119956FEE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4343"/>
            <a:ext cx="10515600" cy="1325563"/>
          </a:xfrm>
        </p:spPr>
        <p:txBody>
          <a:bodyPr/>
          <a:lstStyle/>
          <a:p>
            <a:r>
              <a:rPr lang="en-US" dirty="0"/>
              <a:t>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06662-2E32-47CA-AED8-0C0EAEF22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10496" cy="4351338"/>
          </a:xfrm>
        </p:spPr>
        <p:txBody>
          <a:bodyPr/>
          <a:lstStyle/>
          <a:p>
            <a:r>
              <a:rPr lang="en-US" dirty="0"/>
              <a:t>Determined score cut-off</a:t>
            </a:r>
          </a:p>
          <a:p>
            <a:pPr lvl="1"/>
            <a:r>
              <a:rPr lang="en-US" dirty="0"/>
              <a:t>Remove false positives</a:t>
            </a:r>
          </a:p>
          <a:p>
            <a:pPr lvl="1"/>
            <a:r>
              <a:rPr lang="en-US" dirty="0"/>
              <a:t>Retain as much data as possible</a:t>
            </a:r>
          </a:p>
          <a:p>
            <a:pPr lvl="1"/>
            <a:r>
              <a:rPr lang="en-US" dirty="0"/>
              <a:t>Peak in low-score objects at                                                                                       ~300 days</a:t>
            </a:r>
          </a:p>
          <a:p>
            <a:pPr lvl="1"/>
            <a:r>
              <a:rPr lang="en-US" dirty="0"/>
              <a:t>Used peak as a flag</a:t>
            </a:r>
          </a:p>
          <a:p>
            <a:pPr lvl="1"/>
            <a:r>
              <a:rPr lang="en-US" dirty="0"/>
              <a:t>Found ideal cut-off of 0.9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BCEE430-4B94-493C-B917-4881F0252606}"/>
              </a:ext>
            </a:extLst>
          </p:cNvPr>
          <p:cNvGrpSpPr/>
          <p:nvPr/>
        </p:nvGrpSpPr>
        <p:grpSpPr>
          <a:xfrm>
            <a:off x="5148697" y="1415234"/>
            <a:ext cx="6780067" cy="5184382"/>
            <a:chOff x="5148697" y="1415234"/>
            <a:chExt cx="6780067" cy="518438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57FEC29-3673-452A-8507-A7A362CA81F5}"/>
                </a:ext>
              </a:extLst>
            </p:cNvPr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1" r="1"/>
            <a:stretch/>
          </p:blipFill>
          <p:spPr bwMode="auto">
            <a:xfrm>
              <a:off x="5148697" y="1669906"/>
              <a:ext cx="6780067" cy="49297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0FD5E30-8492-4701-B179-90A52A8DD4CE}"/>
                </a:ext>
              </a:extLst>
            </p:cNvPr>
            <p:cNvSpPr txBox="1"/>
            <p:nvPr/>
          </p:nvSpPr>
          <p:spPr>
            <a:xfrm rot="16200000">
              <a:off x="4007032" y="3743659"/>
              <a:ext cx="268344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2">
                      <a:lumMod val="50000"/>
                    </a:schemeClr>
                  </a:solidFill>
                </a:rPr>
                <a:t>Number of Objects 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707147FE-77BB-4D4E-A80F-7B3A36AFC9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45336" y="2223656"/>
              <a:ext cx="0" cy="3865417"/>
            </a:xfrm>
            <a:prstGeom prst="line">
              <a:avLst/>
            </a:prstGeom>
            <a:ln w="2857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EE9D689-0017-4B7C-8AD1-4B83C8014466}"/>
                </a:ext>
              </a:extLst>
            </p:cNvPr>
            <p:cNvSpPr txBox="1"/>
            <p:nvPr/>
          </p:nvSpPr>
          <p:spPr>
            <a:xfrm>
              <a:off x="7666307" y="6188234"/>
              <a:ext cx="268344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2">
                      <a:lumMod val="50000"/>
                    </a:schemeClr>
                  </a:solidFill>
                </a:rPr>
                <a:t>Orbital Period (days)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BC1585C-2380-423A-AF2D-F05E97B788B8}"/>
                </a:ext>
              </a:extLst>
            </p:cNvPr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863" t="10323" r="3207" b="67408"/>
            <a:stretch/>
          </p:blipFill>
          <p:spPr bwMode="auto">
            <a:xfrm>
              <a:off x="10500543" y="2164425"/>
              <a:ext cx="1270246" cy="15735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01BE537-6089-4E3A-97F9-D4E91D8B7B72}"/>
                </a:ext>
              </a:extLst>
            </p:cNvPr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56" t="195" r="2025" b="90914"/>
            <a:stretch/>
          </p:blipFill>
          <p:spPr bwMode="auto">
            <a:xfrm>
              <a:off x="5848140" y="1420419"/>
              <a:ext cx="6080623" cy="7253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DFDCFC9-BDE0-40A3-8DBE-508935D3685B}"/>
                </a:ext>
              </a:extLst>
            </p:cNvPr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1" t="1486" r="80143" b="92336"/>
            <a:stretch/>
          </p:blipFill>
          <p:spPr bwMode="auto">
            <a:xfrm>
              <a:off x="5148697" y="1415234"/>
              <a:ext cx="1362635" cy="50415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" name="Picture 8" descr="C:\Users\heha2\Downloads\spacegrant\sg logo2.jpg">
            <a:extLst>
              <a:ext uri="{FF2B5EF4-FFF2-40B4-BE49-F238E27FC236}">
                <a16:creationId xmlns:a16="http://schemas.microsoft.com/office/drawing/2014/main" id="{1ACC1B07-C864-4ABB-B09F-6750F5AFF98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042" y="5285434"/>
            <a:ext cx="1056389" cy="140937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9FC5482-28C0-4280-9FCC-94AB000A8B53}"/>
              </a:ext>
            </a:extLst>
          </p:cNvPr>
          <p:cNvSpPr txBox="1"/>
          <p:nvPr/>
        </p:nvSpPr>
        <p:spPr>
          <a:xfrm>
            <a:off x="8329392" y="2574360"/>
            <a:ext cx="1115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300 days</a:t>
            </a:r>
          </a:p>
        </p:txBody>
      </p:sp>
    </p:spTree>
    <p:extLst>
      <p:ext uri="{BB962C8B-B14F-4D97-AF65-F5344CB8AC3E}">
        <p14:creationId xmlns:p14="http://schemas.microsoft.com/office/powerpoint/2010/main" val="587800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8D937-E9A8-4973-B497-E215079B8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4246"/>
            <a:ext cx="10515600" cy="1325563"/>
          </a:xfrm>
        </p:spPr>
        <p:txBody>
          <a:bodyPr/>
          <a:lstStyle/>
          <a:p>
            <a:r>
              <a:rPr lang="en-US" dirty="0"/>
              <a:t>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F66F7-E8E2-4638-8590-1E4FFC5DA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38634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Calculated habitable zone</a:t>
            </a:r>
          </a:p>
          <a:p>
            <a:pPr lvl="1"/>
            <a:r>
              <a:rPr lang="en-US" dirty="0"/>
              <a:t>Equations from                                                                                                                  </a:t>
            </a:r>
            <a:r>
              <a:rPr lang="en-US" dirty="0" err="1"/>
              <a:t>Kopparapu</a:t>
            </a:r>
            <a:r>
              <a:rPr lang="en-US" dirty="0"/>
              <a:t> et. al. 2013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Lines denote inner and                                                                                           outer habitable zone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Chose Runaway Greenhouse                                                                                                          and Early Mars lines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Determined exoplanets within                                                                                        lines</a:t>
            </a:r>
          </a:p>
        </p:txBody>
      </p:sp>
      <p:pic>
        <p:nvPicPr>
          <p:cNvPr id="6" name="Picture 5" descr="C:\Users\heha2\Downloads\spacegrant\sg logo2.jpg">
            <a:extLst>
              <a:ext uri="{FF2B5EF4-FFF2-40B4-BE49-F238E27FC236}">
                <a16:creationId xmlns:a16="http://schemas.microsoft.com/office/drawing/2014/main" id="{68F046BC-57D0-4B45-A30C-AEDACC34DDA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042" y="5285434"/>
            <a:ext cx="1056389" cy="14093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9AAD2FC-C8D1-40EA-90A4-11F4A75D52A6}"/>
              </a:ext>
            </a:extLst>
          </p:cNvPr>
          <p:cNvGrpSpPr/>
          <p:nvPr/>
        </p:nvGrpSpPr>
        <p:grpSpPr>
          <a:xfrm>
            <a:off x="5421918" y="1386673"/>
            <a:ext cx="6770082" cy="5404034"/>
            <a:chOff x="5421918" y="1386673"/>
            <a:chExt cx="6770082" cy="540403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9116B77-708E-41DD-BAC1-D7A3F9F49B3F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288"/>
            <a:stretch/>
          </p:blipFill>
          <p:spPr>
            <a:xfrm>
              <a:off x="5426110" y="1487156"/>
              <a:ext cx="6765889" cy="517893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361B552-559E-45FB-BBAB-A42EF9A8D922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93" t="586" r="11288" b="91301"/>
            <a:stretch/>
          </p:blipFill>
          <p:spPr>
            <a:xfrm>
              <a:off x="6380704" y="1386673"/>
              <a:ext cx="5811296" cy="57116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50E04EA-C7AC-4951-BB1B-AF9D1C5E1B0A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75" t="11609" r="15965" b="51138"/>
            <a:stretch/>
          </p:blipFill>
          <p:spPr>
            <a:xfrm>
              <a:off x="9746901" y="2035530"/>
              <a:ext cx="2140300" cy="214458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CAA46E0-8C57-4E7B-A522-887CC9113606}"/>
                </a:ext>
              </a:extLst>
            </p:cNvPr>
            <p:cNvSpPr txBox="1"/>
            <p:nvPr/>
          </p:nvSpPr>
          <p:spPr>
            <a:xfrm>
              <a:off x="5421918" y="6421375"/>
              <a:ext cx="676589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                                         </a:t>
              </a:r>
              <a:r>
                <a:rPr lang="en-US" dirty="0">
                  <a:solidFill>
                    <a:schemeClr val="bg2">
                      <a:lumMod val="50000"/>
                    </a:schemeClr>
                  </a:solidFill>
                </a:rPr>
                <a:t>Insolation Flux (Earth Flux)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42E97A5-A763-45EE-A7EB-CFA5E625C3BD}"/>
                </a:ext>
              </a:extLst>
            </p:cNvPr>
            <p:cNvSpPr txBox="1"/>
            <p:nvPr/>
          </p:nvSpPr>
          <p:spPr>
            <a:xfrm rot="16200000">
              <a:off x="3081886" y="3939343"/>
              <a:ext cx="5278736" cy="37435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                   </a:t>
              </a:r>
              <a:r>
                <a:rPr lang="en-US" dirty="0">
                  <a:solidFill>
                    <a:schemeClr val="bg2">
                      <a:lumMod val="50000"/>
                    </a:schemeClr>
                  </a:solidFill>
                </a:rPr>
                <a:t>Stellar Effective Temperature (K)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7DC3D18-42A2-4B35-B288-31E620D0316D}"/>
              </a:ext>
            </a:extLst>
          </p:cNvPr>
          <p:cNvSpPr txBox="1"/>
          <p:nvPr/>
        </p:nvSpPr>
        <p:spPr>
          <a:xfrm>
            <a:off x="5421918" y="1397033"/>
            <a:ext cx="1089414" cy="4168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248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D2EF7-22DE-4257-9137-549BECDEC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95102E-B5D6-4187-9AFC-B05E7A98E2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5737349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Calculated completeness</a:t>
                </a:r>
              </a:p>
              <a:p>
                <a:pPr lvl="1"/>
                <a:r>
                  <a:rPr lang="en-US" dirty="0"/>
                  <a:t>Account for undetected planets</a:t>
                </a:r>
              </a:p>
              <a:p>
                <a:pPr lvl="2"/>
                <a:r>
                  <a:rPr lang="en-US" sz="2200" dirty="0"/>
                  <a:t>Detections via transit method</a:t>
                </a:r>
              </a:p>
              <a:p>
                <a:pPr lvl="2"/>
                <a:r>
                  <a:rPr lang="en-US" sz="2200" dirty="0"/>
                  <a:t>Probability of detection is function of planet and stellar radii</a:t>
                </a:r>
              </a:p>
              <a:p>
                <a:pPr lvl="1"/>
                <a:r>
                  <a:rPr lang="en-US" dirty="0"/>
                  <a:t>Calculated detection efficiency</a:t>
                </a:r>
              </a:p>
              <a:p>
                <a:pPr lvl="2"/>
                <a:r>
                  <a:rPr lang="en-US" sz="2200" dirty="0"/>
                  <a:t>Completeness value obtained</a:t>
                </a:r>
              </a:p>
              <a:p>
                <a:r>
                  <a:rPr lang="en-US" dirty="0"/>
                  <a:t>Calculated Occurrence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𝐸𝑎𝑟𝑡h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𝑐𝑜𝑚𝑝𝑙𝑒𝑡𝑒𝑛𝑒𝑠𝑠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∗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𝑠𝑡𝑎𝑟𝑠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𝑜𝑏𝑠𝑒𝑟𝑣𝑒𝑑</m:t>
                            </m:r>
                          </m:den>
                        </m:f>
                      </m:e>
                    </m:nary>
                  </m:oMath>
                </a14:m>
                <a:endParaRPr lang="en-US" dirty="0"/>
              </a:p>
              <a:p>
                <a:pPr lvl="2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95102E-B5D6-4187-9AFC-B05E7A98E2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5737349" cy="4351338"/>
              </a:xfrm>
              <a:blipFill>
                <a:blip r:embed="rId2"/>
                <a:stretch>
                  <a:fillRect l="-1805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1EC8A6F5-C624-49A3-95BF-2765355E5986}"/>
              </a:ext>
            </a:extLst>
          </p:cNvPr>
          <p:cNvGrpSpPr/>
          <p:nvPr/>
        </p:nvGrpSpPr>
        <p:grpSpPr>
          <a:xfrm>
            <a:off x="6575547" y="582811"/>
            <a:ext cx="5110685" cy="1999616"/>
            <a:chOff x="5205046" y="2674620"/>
            <a:chExt cx="4230356" cy="164292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B9FA51F-572C-47B8-BFB9-F303E9D89955}"/>
                </a:ext>
              </a:extLst>
            </p:cNvPr>
            <p:cNvGrpSpPr/>
            <p:nvPr/>
          </p:nvGrpSpPr>
          <p:grpSpPr>
            <a:xfrm>
              <a:off x="5205046" y="2674620"/>
              <a:ext cx="4149970" cy="1235947"/>
              <a:chOff x="5205046" y="2674620"/>
              <a:chExt cx="4149970" cy="1235947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2FCA66A-C17C-48C9-9F50-33104ADFD11D}"/>
                  </a:ext>
                </a:extLst>
              </p:cNvPr>
              <p:cNvSpPr/>
              <p:nvPr/>
            </p:nvSpPr>
            <p:spPr>
              <a:xfrm>
                <a:off x="5205046" y="2674620"/>
                <a:ext cx="4149970" cy="12359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21C48F84-1337-45E3-8072-2EAA0D159517}"/>
                  </a:ext>
                </a:extLst>
              </p:cNvPr>
              <p:cNvGrpSpPr/>
              <p:nvPr/>
            </p:nvGrpSpPr>
            <p:grpSpPr>
              <a:xfrm>
                <a:off x="7374864" y="2733900"/>
                <a:ext cx="1809115" cy="754380"/>
                <a:chOff x="0" y="0"/>
                <a:chExt cx="1809306" cy="754540"/>
              </a:xfrm>
            </p:grpSpPr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D950B2B5-E53B-463B-9A89-DDFBA2F9673B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809306" cy="754540"/>
                  <a:chOff x="0" y="0"/>
                  <a:chExt cx="1809306" cy="754540"/>
                </a:xfrm>
              </p:grpSpPr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0D830F2A-2BC7-4456-8701-ABABCE1053F0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1809306" cy="754540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" name="Partial Circle 10">
                    <a:extLst>
                      <a:ext uri="{FF2B5EF4-FFF2-40B4-BE49-F238E27FC236}">
                        <a16:creationId xmlns:a16="http://schemas.microsoft.com/office/drawing/2014/main" id="{B0F24EE9-4D88-41FE-A534-2AFA7DAACE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578644" y="42862"/>
                    <a:ext cx="626652" cy="665018"/>
                  </a:xfrm>
                  <a:prstGeom prst="pie">
                    <a:avLst>
                      <a:gd name="adj1" fmla="val 0"/>
                      <a:gd name="adj2" fmla="val 10799955"/>
                    </a:avLst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2D2665AF-77B2-4FFC-B3C7-ACED06F2D908}"/>
                    </a:ext>
                  </a:extLst>
                </p:cNvPr>
                <p:cNvSpPr/>
                <p:nvPr/>
              </p:nvSpPr>
              <p:spPr>
                <a:xfrm>
                  <a:off x="571500" y="42862"/>
                  <a:ext cx="658624" cy="664846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BD4D8903-1FC6-4E69-82BE-B4609D90C495}"/>
                  </a:ext>
                </a:extLst>
              </p:cNvPr>
              <p:cNvGrpSpPr/>
              <p:nvPr/>
            </p:nvGrpSpPr>
            <p:grpSpPr>
              <a:xfrm>
                <a:off x="5334280" y="2733900"/>
                <a:ext cx="1911350" cy="685800"/>
                <a:chOff x="0" y="0"/>
                <a:chExt cx="1911350" cy="686278"/>
              </a:xfrm>
            </p:grpSpPr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B18AFD95-082F-4EB3-97CB-CF0D5E4CFD95}"/>
                    </a:ext>
                  </a:extLst>
                </p:cNvPr>
                <p:cNvGrpSpPr/>
                <p:nvPr/>
              </p:nvGrpSpPr>
              <p:grpSpPr>
                <a:xfrm>
                  <a:off x="0" y="21432"/>
                  <a:ext cx="1911350" cy="664846"/>
                  <a:chOff x="0" y="0"/>
                  <a:chExt cx="1911350" cy="664846"/>
                </a:xfrm>
              </p:grpSpPr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EAD53D5A-1F19-48FF-9374-FEF51176F505}"/>
                      </a:ext>
                    </a:extLst>
                  </p:cNvPr>
                  <p:cNvSpPr/>
                  <p:nvPr/>
                </p:nvSpPr>
                <p:spPr>
                  <a:xfrm>
                    <a:off x="635793" y="0"/>
                    <a:ext cx="658624" cy="66484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" name="Oval 18">
                    <a:extLst>
                      <a:ext uri="{FF2B5EF4-FFF2-40B4-BE49-F238E27FC236}">
                        <a16:creationId xmlns:a16="http://schemas.microsoft.com/office/drawing/2014/main" id="{469F75C1-6AD1-4999-8423-8B6967DBB619}"/>
                      </a:ext>
                    </a:extLst>
                  </p:cNvPr>
                  <p:cNvSpPr/>
                  <p:nvPr/>
                </p:nvSpPr>
                <p:spPr>
                  <a:xfrm>
                    <a:off x="0" y="207169"/>
                    <a:ext cx="1911350" cy="351692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17" name="Partial Circle 16">
                  <a:extLst>
                    <a:ext uri="{FF2B5EF4-FFF2-40B4-BE49-F238E27FC236}">
                      <a16:creationId xmlns:a16="http://schemas.microsoft.com/office/drawing/2014/main" id="{E5343257-D6F7-44F4-95A9-ECE7F3F2538B}"/>
                    </a:ext>
                  </a:extLst>
                </p:cNvPr>
                <p:cNvSpPr/>
                <p:nvPr/>
              </p:nvSpPr>
              <p:spPr>
                <a:xfrm rot="10800000">
                  <a:off x="657225" y="0"/>
                  <a:ext cx="626652" cy="665018"/>
                </a:xfrm>
                <a:prstGeom prst="pie">
                  <a:avLst>
                    <a:gd name="adj1" fmla="val 0"/>
                    <a:gd name="adj2" fmla="val 10799955"/>
                  </a:avLst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8C9F2A2-66BE-4276-A216-8E5102A9D07B}"/>
                </a:ext>
              </a:extLst>
            </p:cNvPr>
            <p:cNvSpPr txBox="1"/>
            <p:nvPr/>
          </p:nvSpPr>
          <p:spPr>
            <a:xfrm>
              <a:off x="5205046" y="3548103"/>
              <a:ext cx="423035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/>
                <a:t>Detection Possible      Detection Impossible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210E1D1-92FA-4EF9-A322-09BD8E6A2DDB}"/>
              </a:ext>
            </a:extLst>
          </p:cNvPr>
          <p:cNvGrpSpPr/>
          <p:nvPr/>
        </p:nvGrpSpPr>
        <p:grpSpPr>
          <a:xfrm>
            <a:off x="6514533" y="2304778"/>
            <a:ext cx="5372667" cy="3632062"/>
            <a:chOff x="6514533" y="2304778"/>
            <a:chExt cx="5372667" cy="3632062"/>
          </a:xfrm>
        </p:grpSpPr>
        <p:pic>
          <p:nvPicPr>
            <p:cNvPr id="24" name="Picture 23" descr="C:\Users\heha2\Downloads\completeness.png">
              <a:extLst>
                <a:ext uri="{FF2B5EF4-FFF2-40B4-BE49-F238E27FC236}">
                  <a16:creationId xmlns:a16="http://schemas.microsoft.com/office/drawing/2014/main" id="{740F5D55-0AAF-47C5-BB97-A55AAE7A09C3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5546" y="2423871"/>
              <a:ext cx="5311654" cy="32735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Picture 25" descr="C:\Users\heha2\Downloads\completeness.png">
              <a:extLst>
                <a:ext uri="{FF2B5EF4-FFF2-40B4-BE49-F238E27FC236}">
                  <a16:creationId xmlns:a16="http://schemas.microsoft.com/office/drawing/2014/main" id="{374AD892-E471-4C36-B4A8-35368049659A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7" t="1116" r="3773" b="93752"/>
            <a:stretch/>
          </p:blipFill>
          <p:spPr bwMode="auto">
            <a:xfrm>
              <a:off x="6575546" y="2304778"/>
              <a:ext cx="5311654" cy="3314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Picture 26" descr="C:\Users\heha2\Downloads\completeness.png">
              <a:extLst>
                <a:ext uri="{FF2B5EF4-FFF2-40B4-BE49-F238E27FC236}">
                  <a16:creationId xmlns:a16="http://schemas.microsoft.com/office/drawing/2014/main" id="{27C4C149-7215-48BC-9091-022A50F95595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" t="3826" r="94703" b="4676"/>
            <a:stretch/>
          </p:blipFill>
          <p:spPr bwMode="auto">
            <a:xfrm>
              <a:off x="6514533" y="2315647"/>
              <a:ext cx="438203" cy="33926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Picture 27" descr="C:\Users\heha2\Downloads\completeness.png">
              <a:extLst>
                <a:ext uri="{FF2B5EF4-FFF2-40B4-BE49-F238E27FC236}">
                  <a16:creationId xmlns:a16="http://schemas.microsoft.com/office/drawing/2014/main" id="{BECB37D0-B13D-4F61-BA5A-97EFBB2D8E37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889"/>
            <a:stretch/>
          </p:blipFill>
          <p:spPr bwMode="auto">
            <a:xfrm>
              <a:off x="6514533" y="5515598"/>
              <a:ext cx="5311654" cy="42124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5" name="Picture 24" descr="C:\Users\heha2\Downloads\spacegrant\sg logo2.jpg">
            <a:extLst>
              <a:ext uri="{FF2B5EF4-FFF2-40B4-BE49-F238E27FC236}">
                <a16:creationId xmlns:a16="http://schemas.microsoft.com/office/drawing/2014/main" id="{FC0EAE10-3CF3-49DC-96F0-F031D173ABB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042" y="5285434"/>
            <a:ext cx="1056389" cy="14093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0708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275CE-721A-4D9A-9C61-41F933456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&amp;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8B2D6-827E-4307-B663-1D9D34446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3773993" cy="4147404"/>
          </a:xfrm>
        </p:spPr>
        <p:txBody>
          <a:bodyPr>
            <a:normAutofit/>
          </a:bodyPr>
          <a:lstStyle/>
          <a:p>
            <a:r>
              <a:rPr lang="en-US" dirty="0"/>
              <a:t>Occurrence results</a:t>
            </a:r>
          </a:p>
          <a:p>
            <a:pPr lvl="1"/>
            <a:r>
              <a:rPr lang="en-US" dirty="0"/>
              <a:t>M stars: 28.5%</a:t>
            </a:r>
          </a:p>
          <a:p>
            <a:pPr lvl="1"/>
            <a:r>
              <a:rPr lang="en-US" dirty="0"/>
              <a:t>K stars: 3.8%</a:t>
            </a:r>
          </a:p>
          <a:p>
            <a:pPr lvl="1"/>
            <a:r>
              <a:rPr lang="en-US" dirty="0"/>
              <a:t>G stars: 7.7%</a:t>
            </a:r>
          </a:p>
          <a:p>
            <a:pPr lvl="1"/>
            <a:r>
              <a:rPr lang="en-US" dirty="0"/>
              <a:t>K, G may be underestimates</a:t>
            </a:r>
          </a:p>
          <a:p>
            <a:r>
              <a:rPr lang="en-US" dirty="0"/>
              <a:t>Previous Calculations</a:t>
            </a:r>
          </a:p>
          <a:p>
            <a:pPr lvl="1"/>
            <a:r>
              <a:rPr lang="en-US" dirty="0"/>
              <a:t>Dressing and Charbonneau 2015</a:t>
            </a:r>
          </a:p>
          <a:p>
            <a:pPr lvl="1"/>
            <a:r>
              <a:rPr lang="en-US" dirty="0" err="1"/>
              <a:t>Petigura</a:t>
            </a:r>
            <a:r>
              <a:rPr lang="en-US" dirty="0"/>
              <a:t> et al 2013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2F8E42-BF29-4388-AB4F-3A28490D0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758" y="1706369"/>
            <a:ext cx="7743673" cy="4543705"/>
          </a:xfrm>
          <a:prstGeom prst="rect">
            <a:avLst/>
          </a:prstGeom>
        </p:spPr>
      </p:pic>
      <p:pic>
        <p:nvPicPr>
          <p:cNvPr id="5" name="Picture 4" descr="C:\Users\heha2\Downloads\spacegrant\sg logo2.jpg">
            <a:extLst>
              <a:ext uri="{FF2B5EF4-FFF2-40B4-BE49-F238E27FC236}">
                <a16:creationId xmlns:a16="http://schemas.microsoft.com/office/drawing/2014/main" id="{AD8A6CD1-E55E-46FE-B472-BAA02F93E5E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042" y="5285434"/>
            <a:ext cx="1056389" cy="14093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6927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530AD-2158-494F-B116-2E72C84E7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SIGNIFICANCE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45663E-F57E-47E2-ADC0-2D626CD6F2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3834284" cy="4351338"/>
              </a:xfrm>
            </p:spPr>
            <p:txBody>
              <a:bodyPr/>
              <a:lstStyle/>
              <a:p>
                <a:r>
                  <a:rPr lang="en-US" dirty="0"/>
                  <a:t>Future missions</a:t>
                </a:r>
              </a:p>
              <a:p>
                <a:pPr lvl="1"/>
                <a:r>
                  <a:rPr lang="en-US" dirty="0"/>
                  <a:t>Habitable Exoplanet Imaging Mission (</a:t>
                </a:r>
                <a:r>
                  <a:rPr lang="en-US" dirty="0" err="1"/>
                  <a:t>HabEx</a:t>
                </a:r>
                <a:r>
                  <a:rPr lang="en-US" dirty="0"/>
                  <a:t>)</a:t>
                </a:r>
              </a:p>
              <a:p>
                <a:pPr lvl="2"/>
                <a:r>
                  <a:rPr lang="en-US" dirty="0"/>
                  <a:t>Directly image exoplanets</a:t>
                </a:r>
              </a:p>
              <a:p>
                <a:pPr lvl="2"/>
                <a:r>
                  <a:rPr lang="en-US" dirty="0"/>
                  <a:t>Must be nearby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Earth</m:t>
                        </m:r>
                      </m:sub>
                    </m:sSub>
                  </m:oMath>
                </a14:m>
                <a:r>
                  <a:rPr lang="en-US" dirty="0"/>
                  <a:t> determines distance</a:t>
                </a:r>
              </a:p>
              <a:p>
                <a:pPr lvl="2"/>
                <a:r>
                  <a:rPr lang="en-US" dirty="0"/>
                  <a:t>Closer planets mean smaller mirror, lower cost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45663E-F57E-47E2-ADC0-2D626CD6F2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3834284" cy="4351338"/>
              </a:xfrm>
              <a:blipFill>
                <a:blip r:embed="rId2"/>
                <a:stretch>
                  <a:fillRect l="-2866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82A2B02-C018-4E41-98AC-C7641D2132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029" y="2076068"/>
            <a:ext cx="7178786" cy="42303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685DF9-4618-40B0-8FD8-C6941799E0B5}"/>
              </a:ext>
            </a:extLst>
          </p:cNvPr>
          <p:cNvSpPr txBox="1"/>
          <p:nvPr/>
        </p:nvSpPr>
        <p:spPr>
          <a:xfrm>
            <a:off x="10585101" y="6390536"/>
            <a:ext cx="1537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Image: NASA/JPL</a:t>
            </a:r>
          </a:p>
        </p:txBody>
      </p:sp>
    </p:spTree>
    <p:extLst>
      <p:ext uri="{BB962C8B-B14F-4D97-AF65-F5344CB8AC3E}">
        <p14:creationId xmlns:p14="http://schemas.microsoft.com/office/powerpoint/2010/main" val="2226079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1"/>
            </a:gs>
            <a:gs pos="49000">
              <a:schemeClr val="bg1"/>
            </a:gs>
            <a:gs pos="49000">
              <a:schemeClr val="accent4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55987-428C-4DFF-B1E6-6C3496C0CB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434545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281</Words>
  <Application>Microsoft Office PowerPoint</Application>
  <PresentationFormat>Widescreen</PresentationFormat>
  <Paragraphs>65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Office Theme</vt:lpstr>
      <vt:lpstr>ESTIMATING ETA EARTH:  The Fraction of Stars with Earth-sized Planets in the Habitable Zone </vt:lpstr>
      <vt:lpstr>OBJECTIVE</vt:lpstr>
      <vt:lpstr>PROCEDURE</vt:lpstr>
      <vt:lpstr>PROCEDURE</vt:lpstr>
      <vt:lpstr>PROCEDURE</vt:lpstr>
      <vt:lpstr>PROCEDURE</vt:lpstr>
      <vt:lpstr>RESULTS &amp; ANALYSIS</vt:lpstr>
      <vt:lpstr>SIGNIFICANCE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Ambrose</dc:creator>
  <cp:lastModifiedBy>Hannah Ambrose</cp:lastModifiedBy>
  <cp:revision>49</cp:revision>
  <dcterms:created xsi:type="dcterms:W3CDTF">2018-03-20T06:51:51Z</dcterms:created>
  <dcterms:modified xsi:type="dcterms:W3CDTF">2018-03-30T20:42:34Z</dcterms:modified>
</cp:coreProperties>
</file>